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17"/>
  </p:notesMasterIdLst>
  <p:sldIdLst>
    <p:sldId id="257" r:id="rId2"/>
    <p:sldId id="258" r:id="rId3"/>
    <p:sldId id="264" r:id="rId4"/>
    <p:sldId id="259" r:id="rId5"/>
    <p:sldId id="265" r:id="rId6"/>
    <p:sldId id="268" r:id="rId7"/>
    <p:sldId id="269" r:id="rId8"/>
    <p:sldId id="270" r:id="rId9"/>
    <p:sldId id="271" r:id="rId10"/>
    <p:sldId id="260" r:id="rId11"/>
    <p:sldId id="267" r:id="rId12"/>
    <p:sldId id="272" r:id="rId13"/>
    <p:sldId id="261" r:id="rId14"/>
    <p:sldId id="266" r:id="rId15"/>
    <p:sldId id="26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32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DED58-4F27-44AD-AA88-5E0C538740D7}" type="datetimeFigureOut">
              <a:rPr lang="pt-BR" smtClean="0"/>
              <a:t>27/10/2022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A967F-78B4-4A89-A781-CCCDCD8686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1490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https://repositorium.sdum.uminho.pt/bitstream/1822/53947/1/2880-10049-1-PB.pdf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A967F-78B4-4A89-A781-CCCDCD86867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460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https://repositorium.sdum.uminho.pt/bitstream/1822/53947/1/2880-10049-1-PB.pdf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A967F-78B4-4A89-A781-CCCDCD86867B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5089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464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60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8853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539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6136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868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099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867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144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27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566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63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022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146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49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279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750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23DFC0C-5906-41C2-A247-418854E9C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7180" y="6268065"/>
            <a:ext cx="2741581" cy="589935"/>
          </a:xfrm>
          <a:prstGeom prst="rect">
            <a:avLst/>
          </a:prstGeom>
        </p:spPr>
      </p:pic>
      <p:sp>
        <p:nvSpPr>
          <p:cNvPr id="8" name="Título 7">
            <a:extLst>
              <a:ext uri="{FF2B5EF4-FFF2-40B4-BE49-F238E27FC236}">
                <a16:creationId xmlns:a16="http://schemas.microsoft.com/office/drawing/2014/main" id="{69251E1F-506E-4EC8-9412-8678B3497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894" y="294528"/>
            <a:ext cx="8268929" cy="89921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Seminário de Metodologias Ativas Aplicadas e Ensino-aprendizagem: Diálogo das práxis em Letras e Artes 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20DCD592-4D20-4908-97FE-C31FDB436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8024" y="1193740"/>
            <a:ext cx="8596668" cy="413834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a 27 de outubro de 2022</a:t>
            </a:r>
          </a:p>
        </p:txBody>
      </p:sp>
      <p:sp>
        <p:nvSpPr>
          <p:cNvPr id="11" name="Título 7">
            <a:extLst>
              <a:ext uri="{FF2B5EF4-FFF2-40B4-BE49-F238E27FC236}">
                <a16:creationId xmlns:a16="http://schemas.microsoft.com/office/drawing/2014/main" id="{6AA70200-D571-466F-94BD-C0BE1AD1206C}"/>
              </a:ext>
            </a:extLst>
          </p:cNvPr>
          <p:cNvSpPr txBox="1">
            <a:spLocks/>
          </p:cNvSpPr>
          <p:nvPr/>
        </p:nvSpPr>
        <p:spPr>
          <a:xfrm>
            <a:off x="1074199" y="2885243"/>
            <a:ext cx="9164866" cy="127292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Ensino de Fisiologia Vegetal por meio da aprendizagem baseada em problemas: um relato de experiência de uma aula de Biologia para o Ensino Médio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A74944FA-9F74-4B1E-A6AB-90A632CAF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441" y="0"/>
            <a:ext cx="2641559" cy="899212"/>
          </a:xfrm>
          <a:prstGeom prst="rect">
            <a:avLst/>
          </a:prstGeom>
        </p:spPr>
      </p:pic>
      <p:sp>
        <p:nvSpPr>
          <p:cNvPr id="2" name="Espaço Reservado para Texto 8">
            <a:extLst>
              <a:ext uri="{FF2B5EF4-FFF2-40B4-BE49-F238E27FC236}">
                <a16:creationId xmlns:a16="http://schemas.microsoft.com/office/drawing/2014/main" id="{9C9CC15C-E94C-582D-3364-762275BA8297}"/>
              </a:ext>
            </a:extLst>
          </p:cNvPr>
          <p:cNvSpPr txBox="1">
            <a:spLocks/>
          </p:cNvSpPr>
          <p:nvPr/>
        </p:nvSpPr>
        <p:spPr>
          <a:xfrm>
            <a:off x="1432910" y="4618495"/>
            <a:ext cx="8596668" cy="10457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Andrea Lima Alves Ruislan</a:t>
            </a:r>
          </a:p>
        </p:txBody>
      </p:sp>
    </p:spTree>
    <p:extLst>
      <p:ext uri="{BB962C8B-B14F-4D97-AF65-F5344CB8AC3E}">
        <p14:creationId xmlns:p14="http://schemas.microsoft.com/office/powerpoint/2010/main" val="139096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23DFC0C-5906-41C2-A247-418854E9C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7180" y="6268065"/>
            <a:ext cx="2741581" cy="58993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D7560B0-4258-4258-89CE-33C5D73C6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441" y="0"/>
            <a:ext cx="2641559" cy="89921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B08CDD-4ADE-2475-C5CF-4EAEBA7C2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de aprendizagem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75E086E0-B4C8-CC5D-4146-F0D8ADF9C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2"/>
                </a:solidFill>
              </a:rPr>
              <a:t>(EM13CNT301) </a:t>
            </a:r>
            <a:r>
              <a:rPr lang="pt-BR" dirty="0"/>
              <a:t>Construir questões, elaborar hipóteses, previsões e estimativas, empregar instrumentos de medição e representar e interpretar modelos explicativos, dados e/ou resultados experimentais </a:t>
            </a:r>
            <a:r>
              <a:rPr lang="pt-BR" dirty="0">
                <a:solidFill>
                  <a:schemeClr val="accent2"/>
                </a:solidFill>
              </a:rPr>
              <a:t>para </a:t>
            </a:r>
            <a:r>
              <a:rPr lang="pt-BR" b="1" dirty="0">
                <a:solidFill>
                  <a:schemeClr val="accent2"/>
                </a:solidFill>
              </a:rPr>
              <a:t>construir, avaliar e justificar conclusões no enfrentamento de situações-problema sob uma perspectiva científica.</a:t>
            </a:r>
          </a:p>
          <a:p>
            <a:r>
              <a:rPr lang="pt-BR" b="1" dirty="0">
                <a:solidFill>
                  <a:schemeClr val="accent2"/>
                </a:solidFill>
              </a:rPr>
              <a:t>(EM13CNT302) Comunicar</a:t>
            </a:r>
            <a:r>
              <a:rPr lang="pt-BR" dirty="0"/>
              <a:t>, para públicos variados, em diversos contextos, resultados de análises, pesquisas e/ou experimentos, elaborando e/ou interpretando textos, gráficos, tabelas, símbolos, códigos, sistemas de classificação e equações, por meio de diferentes linguagens, mídias, tecnologias digitais de informação e comunicação (TDIC), de modo a participar e/ou promover debates em torno de temas científicos e/ou tecnológicos de relevância sociocultural e ambiental.</a:t>
            </a:r>
          </a:p>
        </p:txBody>
      </p:sp>
      <p:sp>
        <p:nvSpPr>
          <p:cNvPr id="7" name="Espaço Reservado para Conteúdo 4">
            <a:extLst>
              <a:ext uri="{FF2B5EF4-FFF2-40B4-BE49-F238E27FC236}">
                <a16:creationId xmlns:a16="http://schemas.microsoft.com/office/drawing/2014/main" id="{96A2A3F0-013D-576D-68AD-49C9F21A533A}"/>
              </a:ext>
            </a:extLst>
          </p:cNvPr>
          <p:cNvSpPr txBox="1">
            <a:spLocks/>
          </p:cNvSpPr>
          <p:nvPr/>
        </p:nvSpPr>
        <p:spPr>
          <a:xfrm>
            <a:off x="815554" y="1351949"/>
            <a:ext cx="8596668" cy="693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dirty="0"/>
              <a:t>Habilidades desenvolvidas (BNCC)</a:t>
            </a:r>
          </a:p>
        </p:txBody>
      </p:sp>
    </p:spTree>
    <p:extLst>
      <p:ext uri="{BB962C8B-B14F-4D97-AF65-F5344CB8AC3E}">
        <p14:creationId xmlns:p14="http://schemas.microsoft.com/office/powerpoint/2010/main" val="2006454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23DFC0C-5906-41C2-A247-418854E9C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7180" y="6268065"/>
            <a:ext cx="2741581" cy="58993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D7560B0-4258-4258-89CE-33C5D73C6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441" y="0"/>
            <a:ext cx="2641559" cy="89921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B08CDD-4ADE-2475-C5CF-4EAEBA7C2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de aprendizagem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75E086E0-B4C8-CC5D-4146-F0D8ADF9C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chemeClr val="accent2"/>
                </a:solidFill>
              </a:rPr>
              <a:t>INTERPRETAR </a:t>
            </a:r>
            <a:r>
              <a:rPr lang="pt-BR" sz="2400" dirty="0">
                <a:solidFill>
                  <a:schemeClr val="tx1"/>
                </a:solidFill>
              </a:rPr>
              <a:t>dados relacionados ao desenvolvimento de plantas</a:t>
            </a:r>
          </a:p>
          <a:p>
            <a:r>
              <a:rPr lang="pt-BR" sz="2400" b="1" dirty="0">
                <a:solidFill>
                  <a:schemeClr val="accent2"/>
                </a:solidFill>
              </a:rPr>
              <a:t>SELECIONAR </a:t>
            </a:r>
            <a:r>
              <a:rPr lang="pt-BR" sz="2400" dirty="0">
                <a:solidFill>
                  <a:schemeClr val="tx1"/>
                </a:solidFill>
              </a:rPr>
              <a:t>informação para construção de argumentos</a:t>
            </a:r>
          </a:p>
          <a:p>
            <a:r>
              <a:rPr lang="pt-BR" sz="2400" b="1" dirty="0">
                <a:solidFill>
                  <a:schemeClr val="accent2"/>
                </a:solidFill>
              </a:rPr>
              <a:t>COMUNICAR </a:t>
            </a:r>
            <a:r>
              <a:rPr lang="pt-BR" sz="2400" dirty="0">
                <a:solidFill>
                  <a:schemeClr val="tx1"/>
                </a:solidFill>
              </a:rPr>
              <a:t>os resultados por meio de um relatório</a:t>
            </a:r>
          </a:p>
          <a:p>
            <a:r>
              <a:rPr lang="pt-BR" sz="2400" b="1" dirty="0">
                <a:solidFill>
                  <a:schemeClr val="accent2"/>
                </a:solidFill>
              </a:rPr>
              <a:t>INFERIR </a:t>
            </a:r>
            <a:r>
              <a:rPr lang="pt-BR" sz="2400" dirty="0">
                <a:solidFill>
                  <a:schemeClr val="tx1"/>
                </a:solidFill>
              </a:rPr>
              <a:t>os efeitos dos hormônios vegetais sobre as plantas</a:t>
            </a:r>
          </a:p>
          <a:p>
            <a:r>
              <a:rPr lang="pt-BR" sz="2400" b="1" dirty="0">
                <a:solidFill>
                  <a:schemeClr val="accent2"/>
                </a:solidFill>
              </a:rPr>
              <a:t>PERCEBER </a:t>
            </a:r>
            <a:r>
              <a:rPr lang="pt-BR" sz="2400" dirty="0">
                <a:solidFill>
                  <a:schemeClr val="tx1"/>
                </a:solidFill>
              </a:rPr>
              <a:t>como o conhecimento sobre a biologia vegetal (</a:t>
            </a:r>
            <a:r>
              <a:rPr lang="pt-BR" sz="2400" dirty="0" err="1">
                <a:solidFill>
                  <a:schemeClr val="tx1"/>
                </a:solidFill>
              </a:rPr>
              <a:t>fitohormônios</a:t>
            </a:r>
            <a:r>
              <a:rPr lang="pt-BR" sz="2400" dirty="0">
                <a:solidFill>
                  <a:schemeClr val="tx1"/>
                </a:solidFill>
              </a:rPr>
              <a:t> e propagação vegetal) está relacionado a tecnologias aplicadas na agricultura</a:t>
            </a:r>
          </a:p>
        </p:txBody>
      </p:sp>
    </p:spTree>
    <p:extLst>
      <p:ext uri="{BB962C8B-B14F-4D97-AF65-F5344CB8AC3E}">
        <p14:creationId xmlns:p14="http://schemas.microsoft.com/office/powerpoint/2010/main" val="498600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35215F-5673-B442-8E99-A4849FBB1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da aprendizagem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5ECAC1-0AF2-B73C-8C5A-C8B9AE8DA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36527"/>
            <a:ext cx="8803550" cy="1533106"/>
          </a:xfrm>
        </p:spPr>
        <p:txBody>
          <a:bodyPr>
            <a:normAutofit/>
          </a:bodyPr>
          <a:lstStyle/>
          <a:p>
            <a:r>
              <a:rPr lang="pt-BR" sz="2000" dirty="0"/>
              <a:t>Avaliação dos relatórios produzidos pelos grupos</a:t>
            </a:r>
          </a:p>
          <a:p>
            <a:r>
              <a:rPr lang="pt-BR" sz="2000" dirty="0"/>
              <a:t>Discussão coletiva e apresentação dos argumentos dos grupos</a:t>
            </a:r>
          </a:p>
          <a:p>
            <a:r>
              <a:rPr lang="pt-BR" sz="2000" dirty="0"/>
              <a:t>Exercícios de vestibular relacionados a atuação dos hormônios vegetais</a:t>
            </a:r>
          </a:p>
        </p:txBody>
      </p:sp>
      <p:pic>
        <p:nvPicPr>
          <p:cNvPr id="3074" name="Picture 2" descr="Cérebro, Motivação, Atividade Mental, Estímulo Mental">
            <a:extLst>
              <a:ext uri="{FF2B5EF4-FFF2-40B4-BE49-F238E27FC236}">
                <a16:creationId xmlns:a16="http://schemas.microsoft.com/office/drawing/2014/main" id="{EAC64ABC-BDFB-3888-85CB-0B65AD6EC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687" y="3263685"/>
            <a:ext cx="3594315" cy="359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844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23DFC0C-5906-41C2-A247-418854E9C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7180" y="6268065"/>
            <a:ext cx="2741581" cy="58993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D7560B0-4258-4258-89CE-33C5D73C6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441" y="0"/>
            <a:ext cx="2641559" cy="89921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460B688-957D-E2B0-8DBD-DDAC1CD07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90" y="45949"/>
            <a:ext cx="8596668" cy="1320800"/>
          </a:xfrm>
        </p:spPr>
        <p:txBody>
          <a:bodyPr/>
          <a:lstStyle/>
          <a:p>
            <a:r>
              <a:rPr lang="pt-BR" dirty="0"/>
              <a:t>Considerações finais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CFB9CA86-FD11-91D8-C616-D8976ACAC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347" y="1000317"/>
            <a:ext cx="9427561" cy="5166643"/>
          </a:xfrm>
        </p:spPr>
        <p:txBody>
          <a:bodyPr>
            <a:normAutofit fontScale="92500" lnSpcReduction="10000"/>
          </a:bodyPr>
          <a:lstStyle/>
          <a:p>
            <a:r>
              <a:rPr lang="pt-BR" sz="2800" dirty="0"/>
              <a:t>Contribuição para a aprendizagem ativa</a:t>
            </a:r>
          </a:p>
          <a:p>
            <a:pPr lvl="1"/>
            <a:r>
              <a:rPr lang="pt-BR" sz="2400" dirty="0"/>
              <a:t>Interações, tomada de decisão, seleção de informação e construção de argumentos</a:t>
            </a:r>
          </a:p>
          <a:p>
            <a:pPr marL="457200" lvl="1" indent="0">
              <a:buNone/>
            </a:pPr>
            <a:endParaRPr lang="pt-BR" sz="2400" dirty="0"/>
          </a:p>
          <a:p>
            <a:r>
              <a:rPr lang="pt-BR" sz="2800" dirty="0"/>
              <a:t>Preparação para o ENEM</a:t>
            </a:r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endParaRPr lang="pt-BR" sz="2800" dirty="0"/>
          </a:p>
          <a:p>
            <a:r>
              <a:rPr lang="pt-BR" sz="2800" dirty="0"/>
              <a:t>Atribuição de mais significado ao ensino de botânica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4C18804-B642-1BBA-3A59-6081900789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200" y="2321117"/>
            <a:ext cx="6465345" cy="2709783"/>
          </a:xfrm>
          <a:prstGeom prst="rect">
            <a:avLst/>
          </a:prstGeom>
        </p:spPr>
      </p:pic>
      <p:sp>
        <p:nvSpPr>
          <p:cNvPr id="8" name="Espaço Reservado para Conteúdo 4">
            <a:extLst>
              <a:ext uri="{FF2B5EF4-FFF2-40B4-BE49-F238E27FC236}">
                <a16:creationId xmlns:a16="http://schemas.microsoft.com/office/drawing/2014/main" id="{CF13F155-385E-06E7-AC2E-60E59A97C48C}"/>
              </a:ext>
            </a:extLst>
          </p:cNvPr>
          <p:cNvSpPr txBox="1">
            <a:spLocks/>
          </p:cNvSpPr>
          <p:nvPr/>
        </p:nvSpPr>
        <p:spPr>
          <a:xfrm>
            <a:off x="7119109" y="3461487"/>
            <a:ext cx="2653464" cy="679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pt-BR" sz="3200" dirty="0">
                <a:solidFill>
                  <a:schemeClr val="accent2"/>
                </a:solidFill>
              </a:rPr>
              <a:t>(ENEM 2021)</a:t>
            </a:r>
          </a:p>
        </p:txBody>
      </p:sp>
    </p:spTree>
    <p:extLst>
      <p:ext uri="{BB962C8B-B14F-4D97-AF65-F5344CB8AC3E}">
        <p14:creationId xmlns:p14="http://schemas.microsoft.com/office/powerpoint/2010/main" val="336650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23DFC0C-5906-41C2-A247-418854E9C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7180" y="6268065"/>
            <a:ext cx="2741581" cy="58993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D7560B0-4258-4258-89CE-33C5D73C6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441" y="0"/>
            <a:ext cx="2641559" cy="89921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460B688-957D-E2B0-8DBD-DDAC1CD07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dirty="0"/>
              <a:t>REFERÊNCIAS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CFB9CA86-FD11-91D8-C616-D8976ACAC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SOUZA, S. C.; DOURADO, L. Aprendizagem baseada em problemas (</a:t>
            </a:r>
            <a:r>
              <a:rPr lang="pt-BR" dirty="0" err="1"/>
              <a:t>abp</a:t>
            </a:r>
            <a:r>
              <a:rPr lang="pt-BR" dirty="0"/>
              <a:t>): um método de aprendizagem inovador para o ensino educativo. Holos. V. 5, 2015. Disponível em &lt;https://repositorium.sdum.uminho.pt/</a:t>
            </a:r>
            <a:r>
              <a:rPr lang="pt-BR" dirty="0" err="1"/>
              <a:t>bitstream</a:t>
            </a:r>
            <a:r>
              <a:rPr lang="pt-BR" dirty="0"/>
              <a:t>/1822/53947/1/2880-10049-1-PB.pdf&gt;. Acesso em 10 de out. 2022.</a:t>
            </a:r>
          </a:p>
          <a:p>
            <a:r>
              <a:rPr lang="pt-BR" dirty="0"/>
              <a:t>URSI, S. et. al. Ensino de Botânica: conhecimento e encantamento na educação científica. Estudos avançados. V. 32, n. 94, 2018. Disponível em &lt;https://www.scielo.br/j/</a:t>
            </a:r>
            <a:r>
              <a:rPr lang="pt-BR" dirty="0" err="1"/>
              <a:t>ea</a:t>
            </a:r>
            <a:r>
              <a:rPr lang="pt-BR" dirty="0"/>
              <a:t>/a/fchzvBKgNvHRqZJbvK7CCHc/?</a:t>
            </a:r>
            <a:r>
              <a:rPr lang="pt-BR" dirty="0" err="1"/>
              <a:t>format</a:t>
            </a:r>
            <a:r>
              <a:rPr lang="pt-BR" dirty="0"/>
              <a:t>=</a:t>
            </a:r>
            <a:r>
              <a:rPr lang="pt-BR" dirty="0" err="1"/>
              <a:t>pdf&amp;lang</a:t>
            </a:r>
            <a:r>
              <a:rPr lang="pt-BR" dirty="0"/>
              <a:t>=</a:t>
            </a:r>
            <a:r>
              <a:rPr lang="pt-BR" dirty="0" err="1"/>
              <a:t>pt</a:t>
            </a:r>
            <a:r>
              <a:rPr lang="pt-BR" dirty="0"/>
              <a:t>&gt;. Acesso em 10 de out. 2022.</a:t>
            </a:r>
          </a:p>
        </p:txBody>
      </p:sp>
    </p:spTree>
    <p:extLst>
      <p:ext uri="{BB962C8B-B14F-4D97-AF65-F5344CB8AC3E}">
        <p14:creationId xmlns:p14="http://schemas.microsoft.com/office/powerpoint/2010/main" val="773160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23DFC0C-5906-41C2-A247-418854E9C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7180" y="6268065"/>
            <a:ext cx="2741581" cy="58993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D7560B0-4258-4258-89CE-33C5D73C6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441" y="0"/>
            <a:ext cx="2641559" cy="89921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2E3DD28-F70D-B5CA-9091-56F0292872F8}"/>
              </a:ext>
            </a:extLst>
          </p:cNvPr>
          <p:cNvSpPr txBox="1">
            <a:spLocks/>
          </p:cNvSpPr>
          <p:nvPr/>
        </p:nvSpPr>
        <p:spPr>
          <a:xfrm>
            <a:off x="953773" y="4129879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/>
              <a:t>OBRIGADA!</a:t>
            </a:r>
          </a:p>
        </p:txBody>
      </p:sp>
      <p:pic>
        <p:nvPicPr>
          <p:cNvPr id="5122" name="Picture 2" descr="Na Pegada do Livro&quot;: A LENDA DO PESSEGUEIRO">
            <a:extLst>
              <a:ext uri="{FF2B5EF4-FFF2-40B4-BE49-F238E27FC236}">
                <a16:creationId xmlns:a16="http://schemas.microsoft.com/office/drawing/2014/main" id="{F2382BED-5A01-6DA0-0E64-2AC9A7234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454" y="135793"/>
            <a:ext cx="5880726" cy="329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omo Colher Pêssegos no Pomar Doméstico">
            <a:extLst>
              <a:ext uri="{FF2B5EF4-FFF2-40B4-BE49-F238E27FC236}">
                <a16:creationId xmlns:a16="http://schemas.microsoft.com/office/drawing/2014/main" id="{4F51F680-6336-842A-DA7C-B19F611A6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02" y="3588482"/>
            <a:ext cx="4727005" cy="303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294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âmpada Elétrica, Pensar, Idéia, Solução">
            <a:extLst>
              <a:ext uri="{FF2B5EF4-FFF2-40B4-BE49-F238E27FC236}">
                <a16:creationId xmlns:a16="http://schemas.microsoft.com/office/drawing/2014/main" id="{3C369C9D-7308-2A01-63AB-275D51A2B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95" y="364958"/>
            <a:ext cx="9030185" cy="580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23DFC0C-5906-41C2-A247-418854E9CB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7180" y="6268065"/>
            <a:ext cx="2741581" cy="58993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81B6212-DAAC-40F8-8495-E24DED466E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0441" y="0"/>
            <a:ext cx="2641559" cy="89921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845749B-5617-E610-9961-DC6A783F3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47" y="603770"/>
            <a:ext cx="9513413" cy="1320800"/>
          </a:xfrm>
        </p:spPr>
        <p:txBody>
          <a:bodyPr/>
          <a:lstStyle/>
          <a:p>
            <a:r>
              <a:rPr lang="pt-BR" dirty="0"/>
              <a:t>Aprendizagem baseada em problemas (ABP)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DFCC373B-4FBB-D307-A504-1ABBE4FC8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847" y="5207334"/>
            <a:ext cx="9165176" cy="962526"/>
          </a:xfrm>
        </p:spPr>
        <p:txBody>
          <a:bodyPr>
            <a:norm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</a:rPr>
              <a:t>Ponto de partida: um problema a ser solucionado</a:t>
            </a:r>
          </a:p>
        </p:txBody>
      </p:sp>
    </p:spTree>
    <p:extLst>
      <p:ext uri="{BB962C8B-B14F-4D97-AF65-F5344CB8AC3E}">
        <p14:creationId xmlns:p14="http://schemas.microsoft.com/office/powerpoint/2010/main" val="1806147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23DFC0C-5906-41C2-A247-418854E9C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7180" y="6268065"/>
            <a:ext cx="2741581" cy="58993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81B6212-DAAC-40F8-8495-E24DED466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0441" y="0"/>
            <a:ext cx="2641559" cy="89921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845749B-5617-E610-9961-DC6A783F3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47" y="533305"/>
            <a:ext cx="9513413" cy="1320800"/>
          </a:xfrm>
        </p:spPr>
        <p:txBody>
          <a:bodyPr/>
          <a:lstStyle/>
          <a:p>
            <a:r>
              <a:rPr lang="pt-BR" dirty="0"/>
              <a:t>Aprendizagem baseada em problemas (ABP)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DFCC373B-4FBB-D307-A504-1ABBE4FC8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823" y="1983456"/>
            <a:ext cx="3818207" cy="1263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dirty="0">
                <a:solidFill>
                  <a:schemeClr val="tx1"/>
                </a:solidFill>
              </a:rPr>
              <a:t>Aquisição de novos conhecimentos</a:t>
            </a:r>
          </a:p>
        </p:txBody>
      </p:sp>
      <p:pic>
        <p:nvPicPr>
          <p:cNvPr id="2050" name="Picture 2" descr="Luz, Lâmpada, Filamento, Luminária, Laranja, Tecnologia">
            <a:extLst>
              <a:ext uri="{FF2B5EF4-FFF2-40B4-BE49-F238E27FC236}">
                <a16:creationId xmlns:a16="http://schemas.microsoft.com/office/drawing/2014/main" id="{2582F60C-908A-E735-3134-2EB8CBC7C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025" y="2625639"/>
            <a:ext cx="1214403" cy="192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Conteúdo 4">
            <a:extLst>
              <a:ext uri="{FF2B5EF4-FFF2-40B4-BE49-F238E27FC236}">
                <a16:creationId xmlns:a16="http://schemas.microsoft.com/office/drawing/2014/main" id="{FBD983C2-9B53-7C3E-A91C-BBACAAEFF766}"/>
              </a:ext>
            </a:extLst>
          </p:cNvPr>
          <p:cNvSpPr txBox="1">
            <a:spLocks/>
          </p:cNvSpPr>
          <p:nvPr/>
        </p:nvSpPr>
        <p:spPr>
          <a:xfrm>
            <a:off x="6555833" y="2027831"/>
            <a:ext cx="3360778" cy="1113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pt-BR" sz="2800" dirty="0">
                <a:solidFill>
                  <a:schemeClr val="tx1"/>
                </a:solidFill>
              </a:rPr>
              <a:t>Estímulo à curiosidade</a:t>
            </a:r>
          </a:p>
        </p:txBody>
      </p:sp>
      <p:sp>
        <p:nvSpPr>
          <p:cNvPr id="7" name="Espaço Reservado para Conteúdo 4">
            <a:extLst>
              <a:ext uri="{FF2B5EF4-FFF2-40B4-BE49-F238E27FC236}">
                <a16:creationId xmlns:a16="http://schemas.microsoft.com/office/drawing/2014/main" id="{42150C23-E05E-63D3-9497-C2DC1AA0CF5C}"/>
              </a:ext>
            </a:extLst>
          </p:cNvPr>
          <p:cNvSpPr txBox="1">
            <a:spLocks/>
          </p:cNvSpPr>
          <p:nvPr/>
        </p:nvSpPr>
        <p:spPr>
          <a:xfrm>
            <a:off x="788320" y="4343277"/>
            <a:ext cx="3818207" cy="1263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pt-BR" sz="2800" dirty="0">
                <a:solidFill>
                  <a:schemeClr val="tx1"/>
                </a:solidFill>
              </a:rPr>
              <a:t>Protagonismo do estudante</a:t>
            </a:r>
          </a:p>
        </p:txBody>
      </p:sp>
      <p:sp>
        <p:nvSpPr>
          <p:cNvPr id="8" name="Espaço Reservado para Conteúdo 4">
            <a:extLst>
              <a:ext uri="{FF2B5EF4-FFF2-40B4-BE49-F238E27FC236}">
                <a16:creationId xmlns:a16="http://schemas.microsoft.com/office/drawing/2014/main" id="{D3B290F5-BAF7-37F3-09CA-81A38869B551}"/>
              </a:ext>
            </a:extLst>
          </p:cNvPr>
          <p:cNvSpPr txBox="1">
            <a:spLocks/>
          </p:cNvSpPr>
          <p:nvPr/>
        </p:nvSpPr>
        <p:spPr>
          <a:xfrm>
            <a:off x="5953053" y="3996609"/>
            <a:ext cx="3818207" cy="1263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pt-BR" sz="2800" dirty="0">
                <a:solidFill>
                  <a:schemeClr val="tx1"/>
                </a:solidFill>
              </a:rPr>
              <a:t>Colaboração/trabalho em equipe</a:t>
            </a:r>
          </a:p>
        </p:txBody>
      </p:sp>
      <p:sp>
        <p:nvSpPr>
          <p:cNvPr id="9" name="Espaço Reservado para Conteúdo 4">
            <a:extLst>
              <a:ext uri="{FF2B5EF4-FFF2-40B4-BE49-F238E27FC236}">
                <a16:creationId xmlns:a16="http://schemas.microsoft.com/office/drawing/2014/main" id="{AFF85849-27CE-B952-462E-206E2E0BCCBD}"/>
              </a:ext>
            </a:extLst>
          </p:cNvPr>
          <p:cNvSpPr txBox="1">
            <a:spLocks/>
          </p:cNvSpPr>
          <p:nvPr/>
        </p:nvSpPr>
        <p:spPr>
          <a:xfrm>
            <a:off x="3484122" y="5483503"/>
            <a:ext cx="3818207" cy="1263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pt-BR" sz="2800" dirty="0">
                <a:solidFill>
                  <a:schemeClr val="tx1"/>
                </a:solidFill>
              </a:rPr>
              <a:t>Aprendizagem contextualizada</a:t>
            </a:r>
          </a:p>
        </p:txBody>
      </p:sp>
    </p:spTree>
    <p:extLst>
      <p:ext uri="{BB962C8B-B14F-4D97-AF65-F5344CB8AC3E}">
        <p14:creationId xmlns:p14="http://schemas.microsoft.com/office/powerpoint/2010/main" val="63691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23DFC0C-5906-41C2-A247-418854E9C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7180" y="6268065"/>
            <a:ext cx="2741581" cy="58993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D7560B0-4258-4258-89CE-33C5D73C6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441" y="0"/>
            <a:ext cx="2641559" cy="89921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34CAC4A-95F0-31DA-1CC4-188AA4C68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Ensino de Botânica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66D4254F-473F-F836-5DE8-88BE78DF5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512" y="1893244"/>
            <a:ext cx="8596668" cy="1535756"/>
          </a:xfrm>
        </p:spPr>
        <p:txBody>
          <a:bodyPr>
            <a:normAutofit/>
          </a:bodyPr>
          <a:lstStyle/>
          <a:p>
            <a:r>
              <a:rPr lang="pt-BR" sz="3200" dirty="0"/>
              <a:t>Tema considerado </a:t>
            </a:r>
            <a:r>
              <a:rPr lang="pt-BR" sz="3200" b="1" dirty="0"/>
              <a:t>difícil, enfadonho e distante da realidade</a:t>
            </a:r>
            <a:r>
              <a:rPr lang="pt-BR" sz="3200" dirty="0"/>
              <a:t> (URSI, 2018)</a:t>
            </a:r>
          </a:p>
        </p:txBody>
      </p:sp>
      <p:pic>
        <p:nvPicPr>
          <p:cNvPr id="3074" name="Picture 2" descr="Aprender, Escola, Aluno, Conselho, Balão De Pensamento">
            <a:extLst>
              <a:ext uri="{FF2B5EF4-FFF2-40B4-BE49-F238E27FC236}">
                <a16:creationId xmlns:a16="http://schemas.microsoft.com/office/drawing/2014/main" id="{D1DB2588-88C2-DF6A-4103-5FFDCDFBC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034" y="3696346"/>
            <a:ext cx="4742481" cy="316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132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23DFC0C-5906-41C2-A247-418854E9C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7180" y="6268065"/>
            <a:ext cx="2741581" cy="58993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D7560B0-4258-4258-89CE-33C5D73C6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441" y="0"/>
            <a:ext cx="2641559" cy="89921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34CAC4A-95F0-31DA-1CC4-188AA4C68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pt-BR" dirty="0"/>
              <a:t>Desafios do ensino de Botânica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6CBBF58-7929-26C7-9A8A-2B14BAEA7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60401"/>
            <a:ext cx="10329334" cy="61976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3A589D9-A5EA-9C19-A385-7D0B4F86AC30}"/>
              </a:ext>
            </a:extLst>
          </p:cNvPr>
          <p:cNvSpPr/>
          <p:nvPr/>
        </p:nvSpPr>
        <p:spPr>
          <a:xfrm>
            <a:off x="709863" y="1167063"/>
            <a:ext cx="2430379" cy="113096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7807D77-A47C-0165-B649-2ECF66903040}"/>
              </a:ext>
            </a:extLst>
          </p:cNvPr>
          <p:cNvSpPr/>
          <p:nvPr/>
        </p:nvSpPr>
        <p:spPr>
          <a:xfrm>
            <a:off x="400090" y="2466474"/>
            <a:ext cx="2192716" cy="96252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C68CEFD-C237-DA76-8125-64E2DF2B5097}"/>
              </a:ext>
            </a:extLst>
          </p:cNvPr>
          <p:cNvSpPr/>
          <p:nvPr/>
        </p:nvSpPr>
        <p:spPr>
          <a:xfrm>
            <a:off x="490327" y="3597444"/>
            <a:ext cx="2012242" cy="67978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298B2D5-4F0B-98D5-2098-48BB3D4B9440}"/>
              </a:ext>
            </a:extLst>
          </p:cNvPr>
          <p:cNvSpPr/>
          <p:nvPr/>
        </p:nvSpPr>
        <p:spPr>
          <a:xfrm>
            <a:off x="3951412" y="1213853"/>
            <a:ext cx="2012242" cy="67978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Conteúdo 4">
            <a:extLst>
              <a:ext uri="{FF2B5EF4-FFF2-40B4-BE49-F238E27FC236}">
                <a16:creationId xmlns:a16="http://schemas.microsoft.com/office/drawing/2014/main" id="{A2A1E157-B735-3DD6-04CA-4A764D10B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7926" y="6166984"/>
            <a:ext cx="2653464" cy="679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>
                <a:solidFill>
                  <a:schemeClr val="accent2"/>
                </a:solidFill>
              </a:rPr>
              <a:t>(URSI, 2018)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18F7E58-889D-AAF4-FF60-338F2C56B999}"/>
              </a:ext>
            </a:extLst>
          </p:cNvPr>
          <p:cNvSpPr/>
          <p:nvPr/>
        </p:nvSpPr>
        <p:spPr>
          <a:xfrm>
            <a:off x="7192251" y="3711743"/>
            <a:ext cx="2430379" cy="113096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263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23DFC0C-5906-41C2-A247-418854E9C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7180" y="6268065"/>
            <a:ext cx="2741581" cy="58993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D7560B0-4258-4258-89CE-33C5D73C6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441" y="0"/>
            <a:ext cx="2641559" cy="89921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B08CDD-4ADE-2475-C5CF-4EAEBA7C2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proposta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75E086E0-B4C8-CC5D-4146-F0D8ADF9C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554" y="1526778"/>
            <a:ext cx="4899446" cy="1195938"/>
          </a:xfrm>
        </p:spPr>
        <p:txBody>
          <a:bodyPr>
            <a:normAutofit/>
          </a:bodyPr>
          <a:lstStyle/>
          <a:p>
            <a:r>
              <a:rPr lang="pt-BR" sz="2400" dirty="0"/>
              <a:t>Situação – problema fictícia</a:t>
            </a:r>
          </a:p>
          <a:p>
            <a:pPr lvl="1"/>
            <a:r>
              <a:rPr lang="pt-BR" sz="2000" dirty="0" err="1"/>
              <a:t>Narrrativa</a:t>
            </a:r>
            <a:endParaRPr lang="pt-BR" sz="2000" dirty="0"/>
          </a:p>
        </p:txBody>
      </p:sp>
      <p:pic>
        <p:nvPicPr>
          <p:cNvPr id="1026" name="Picture 2" descr="POR QUE ESCOLHER UMA EMPRESA JÚNIOR? - Pharmaceutica Jr.">
            <a:extLst>
              <a:ext uri="{FF2B5EF4-FFF2-40B4-BE49-F238E27FC236}">
                <a16:creationId xmlns:a16="http://schemas.microsoft.com/office/drawing/2014/main" id="{BF7DC5CB-609E-2624-C9B4-1C41EEE6A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30" y="2722716"/>
            <a:ext cx="2068718" cy="206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Conteúdo 4">
            <a:extLst>
              <a:ext uri="{FF2B5EF4-FFF2-40B4-BE49-F238E27FC236}">
                <a16:creationId xmlns:a16="http://schemas.microsoft.com/office/drawing/2014/main" id="{F902B58E-D043-5E81-2DE7-753B9AFFD2C5}"/>
              </a:ext>
            </a:extLst>
          </p:cNvPr>
          <p:cNvSpPr txBox="1">
            <a:spLocks/>
          </p:cNvSpPr>
          <p:nvPr/>
        </p:nvSpPr>
        <p:spPr>
          <a:xfrm>
            <a:off x="815553" y="5036254"/>
            <a:ext cx="3094709" cy="774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dirty="0"/>
              <a:t>Estudantes: consultores de uma empresa júnior</a:t>
            </a:r>
          </a:p>
        </p:txBody>
      </p:sp>
      <p:pic>
        <p:nvPicPr>
          <p:cNvPr id="2054" name="Picture 6" descr="Conjunto de agricultor ou agricultor em personagem de desenho animado com  diferentes ações, ilustração vetorial isolada [download] - Designi">
            <a:extLst>
              <a:ext uri="{FF2B5EF4-FFF2-40B4-BE49-F238E27FC236}">
                <a16:creationId xmlns:a16="http://schemas.microsoft.com/office/drawing/2014/main" id="{7731C907-C1E9-39A5-CBF1-249CD23232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" t="2674" r="57988" b="3656"/>
          <a:stretch/>
        </p:blipFill>
        <p:spPr bwMode="auto">
          <a:xfrm>
            <a:off x="4269165" y="2722716"/>
            <a:ext cx="1689446" cy="338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há de pessegueiro: benefícios e propriedades">
            <a:extLst>
              <a:ext uri="{FF2B5EF4-FFF2-40B4-BE49-F238E27FC236}">
                <a16:creationId xmlns:a16="http://schemas.microsoft.com/office/drawing/2014/main" id="{F7CE4FA9-CA21-7D81-0575-D88575029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446" y="896041"/>
            <a:ext cx="4145745" cy="27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onto De Interrogação, Assinar, Pergunta, Perguntar">
            <a:extLst>
              <a:ext uri="{FF2B5EF4-FFF2-40B4-BE49-F238E27FC236}">
                <a16:creationId xmlns:a16="http://schemas.microsoft.com/office/drawing/2014/main" id="{A28DC9B3-8048-ADC3-42F6-B0E660BA9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628" y="3935515"/>
            <a:ext cx="1204605" cy="169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201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23DFC0C-5906-41C2-A247-418854E9C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7180" y="6268065"/>
            <a:ext cx="2741581" cy="58993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D7560B0-4258-4258-89CE-33C5D73C6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441" y="0"/>
            <a:ext cx="2641559" cy="89921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B08CDD-4ADE-2475-C5CF-4EAEBA7C2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735" y="82077"/>
            <a:ext cx="8596668" cy="678924"/>
          </a:xfrm>
        </p:spPr>
        <p:txBody>
          <a:bodyPr/>
          <a:lstStyle/>
          <a:p>
            <a:r>
              <a:rPr lang="pt-BR" dirty="0"/>
              <a:t>A proposta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75E086E0-B4C8-CC5D-4146-F0D8ADF9C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891" y="982809"/>
            <a:ext cx="8596668" cy="678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/>
              <a:t>Resolução das seguintes demandas do produtor rural:</a:t>
            </a:r>
          </a:p>
        </p:txBody>
      </p:sp>
      <p:pic>
        <p:nvPicPr>
          <p:cNvPr id="2056" name="Picture 8" descr="Ponto De Interrogação, Assinar, Pergunta, Perguntar">
            <a:extLst>
              <a:ext uri="{FF2B5EF4-FFF2-40B4-BE49-F238E27FC236}">
                <a16:creationId xmlns:a16="http://schemas.microsoft.com/office/drawing/2014/main" id="{A28DC9B3-8048-ADC3-42F6-B0E660BA9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575" y="339462"/>
            <a:ext cx="1204605" cy="169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onjunto de agricultor ou agricultor em personagem de desenho animado com  diferentes ações, ilustração vetorial isolada [download] - Designi">
            <a:extLst>
              <a:ext uri="{FF2B5EF4-FFF2-40B4-BE49-F238E27FC236}">
                <a16:creationId xmlns:a16="http://schemas.microsoft.com/office/drawing/2014/main" id="{769A0936-D1CD-2F9F-3260-7B4833C461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" t="2674" r="57988" b="3656"/>
          <a:stretch/>
        </p:blipFill>
        <p:spPr bwMode="auto">
          <a:xfrm>
            <a:off x="9274002" y="2240191"/>
            <a:ext cx="1689446" cy="338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Conteúdo 4">
            <a:extLst>
              <a:ext uri="{FF2B5EF4-FFF2-40B4-BE49-F238E27FC236}">
                <a16:creationId xmlns:a16="http://schemas.microsoft.com/office/drawing/2014/main" id="{BACAF52E-2C02-BAF5-A9A3-1A2F783AF610}"/>
              </a:ext>
            </a:extLst>
          </p:cNvPr>
          <p:cNvSpPr txBox="1">
            <a:spLocks/>
          </p:cNvSpPr>
          <p:nvPr/>
        </p:nvSpPr>
        <p:spPr>
          <a:xfrm>
            <a:off x="562891" y="2673483"/>
            <a:ext cx="8596668" cy="1087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BB65BE5-124F-37D9-40EC-1FC3BF2F40DA}"/>
              </a:ext>
            </a:extLst>
          </p:cNvPr>
          <p:cNvSpPr txBox="1"/>
          <p:nvPr/>
        </p:nvSpPr>
        <p:spPr>
          <a:xfrm>
            <a:off x="1035563" y="1774838"/>
            <a:ext cx="710701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2"/>
                </a:solidFill>
              </a:rPr>
              <a:t>1)</a:t>
            </a:r>
            <a:r>
              <a:rPr lang="pt-BR" sz="2000" dirty="0"/>
              <a:t>	Qual a melhor forma de plantar o pêssego? </a:t>
            </a:r>
          </a:p>
          <a:p>
            <a:r>
              <a:rPr lang="pt-BR" sz="2000" b="1" dirty="0">
                <a:solidFill>
                  <a:schemeClr val="accent2"/>
                </a:solidFill>
              </a:rPr>
              <a:t>2)</a:t>
            </a:r>
            <a:r>
              <a:rPr lang="pt-BR" sz="2000" dirty="0"/>
              <a:t>	Qual das fazendas tem a maior probabilidade de oferecer condições ideais para a produção dos pêssegos? (Selecionar entre duas opções)</a:t>
            </a:r>
          </a:p>
          <a:p>
            <a:r>
              <a:rPr lang="pt-BR" sz="2000" b="1" dirty="0">
                <a:solidFill>
                  <a:schemeClr val="accent2"/>
                </a:solidFill>
              </a:rPr>
              <a:t>3)	</a:t>
            </a:r>
            <a:r>
              <a:rPr lang="pt-BR" sz="2000" dirty="0"/>
              <a:t>Qual o melhor período para iniciar a plantação de pêssego?</a:t>
            </a:r>
          </a:p>
          <a:p>
            <a:r>
              <a:rPr lang="pt-BR" sz="2000" b="1" dirty="0">
                <a:solidFill>
                  <a:schemeClr val="accent2"/>
                </a:solidFill>
              </a:rPr>
              <a:t>4)</a:t>
            </a:r>
            <a:r>
              <a:rPr lang="pt-BR" sz="2000" dirty="0"/>
              <a:t>	Quais técnicas devem ser adotadas pelo produtor rural para favorecer o desenvolvimento da plantação e de frutos com valor comercial. Considere enraizamento, crescimento, poda e frutificação.</a:t>
            </a:r>
          </a:p>
          <a:p>
            <a:r>
              <a:rPr lang="pt-BR" sz="2000" b="1" dirty="0">
                <a:solidFill>
                  <a:schemeClr val="accent2"/>
                </a:solidFill>
              </a:rPr>
              <a:t>5)</a:t>
            </a:r>
            <a:r>
              <a:rPr lang="pt-BR" sz="2000" dirty="0"/>
              <a:t>	Quais técnicas são necessárias para evitar o apodrecimento do fruto durante o transporte para outras localidades.</a:t>
            </a:r>
          </a:p>
          <a:p>
            <a:r>
              <a:rPr lang="pt-BR" sz="2000" b="1" dirty="0">
                <a:solidFill>
                  <a:schemeClr val="accent2"/>
                </a:solidFill>
              </a:rPr>
              <a:t>6)</a:t>
            </a:r>
            <a:r>
              <a:rPr lang="pt-BR" sz="2000" dirty="0"/>
              <a:t>	Como os frutos devem ser transportados para outras localidades brasileiras.</a:t>
            </a:r>
          </a:p>
        </p:txBody>
      </p:sp>
    </p:spTree>
    <p:extLst>
      <p:ext uri="{BB962C8B-B14F-4D97-AF65-F5344CB8AC3E}">
        <p14:creationId xmlns:p14="http://schemas.microsoft.com/office/powerpoint/2010/main" val="4251352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23DFC0C-5906-41C2-A247-418854E9C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7180" y="6268065"/>
            <a:ext cx="2741581" cy="58993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D7560B0-4258-4258-89CE-33C5D73C6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441" y="0"/>
            <a:ext cx="2641559" cy="89921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B08CDD-4ADE-2475-C5CF-4EAEBA7C2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10" y="188012"/>
            <a:ext cx="8596668" cy="1320800"/>
          </a:xfrm>
        </p:spPr>
        <p:txBody>
          <a:bodyPr/>
          <a:lstStyle/>
          <a:p>
            <a:r>
              <a:rPr lang="pt-BR" dirty="0"/>
              <a:t>A proposta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75E086E0-B4C8-CC5D-4146-F0D8ADF9C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1544" y="2704059"/>
            <a:ext cx="5400603" cy="2223542"/>
          </a:xfrm>
        </p:spPr>
        <p:txBody>
          <a:bodyPr>
            <a:normAutofit/>
          </a:bodyPr>
          <a:lstStyle/>
          <a:p>
            <a:r>
              <a:rPr lang="pt-BR" sz="2400" dirty="0"/>
              <a:t>Apresentar um relatório instruindo o produtor rural sobre como iniciar a plantação de pêssego justificando as recomendações dadas pelo grupo</a:t>
            </a:r>
          </a:p>
        </p:txBody>
      </p:sp>
      <p:pic>
        <p:nvPicPr>
          <p:cNvPr id="1026" name="Picture 2" descr="POR QUE ESCOLHER UMA EMPRESA JÚNIOR? - Pharmaceutica Jr.">
            <a:extLst>
              <a:ext uri="{FF2B5EF4-FFF2-40B4-BE49-F238E27FC236}">
                <a16:creationId xmlns:a16="http://schemas.microsoft.com/office/drawing/2014/main" id="{BF7DC5CB-609E-2624-C9B4-1C41EEE6A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355305"/>
            <a:ext cx="3680949" cy="368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Conteúdo 4">
            <a:extLst>
              <a:ext uri="{FF2B5EF4-FFF2-40B4-BE49-F238E27FC236}">
                <a16:creationId xmlns:a16="http://schemas.microsoft.com/office/drawing/2014/main" id="{F902B58E-D043-5E81-2DE7-753B9AFFD2C5}"/>
              </a:ext>
            </a:extLst>
          </p:cNvPr>
          <p:cNvSpPr txBox="1">
            <a:spLocks/>
          </p:cNvSpPr>
          <p:nvPr/>
        </p:nvSpPr>
        <p:spPr>
          <a:xfrm>
            <a:off x="1061987" y="5312980"/>
            <a:ext cx="2980624" cy="714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dirty="0"/>
              <a:t>Estudantes: consultores de uma empresa júnior</a:t>
            </a:r>
          </a:p>
        </p:txBody>
      </p:sp>
    </p:spTree>
    <p:extLst>
      <p:ext uri="{BB962C8B-B14F-4D97-AF65-F5344CB8AC3E}">
        <p14:creationId xmlns:p14="http://schemas.microsoft.com/office/powerpoint/2010/main" val="3868705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23DFC0C-5906-41C2-A247-418854E9C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7180" y="6268065"/>
            <a:ext cx="2741581" cy="58993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D7560B0-4258-4258-89CE-33C5D73C6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441" y="0"/>
            <a:ext cx="2641559" cy="89921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B08CDD-4ADE-2475-C5CF-4EAEBA7C2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10" y="188012"/>
            <a:ext cx="8596668" cy="1320800"/>
          </a:xfrm>
        </p:spPr>
        <p:txBody>
          <a:bodyPr/>
          <a:lstStyle/>
          <a:p>
            <a:r>
              <a:rPr lang="pt-BR" dirty="0"/>
              <a:t>A proposta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75E086E0-B4C8-CC5D-4146-F0D8ADF9C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844" y="1059206"/>
            <a:ext cx="8891336" cy="899212"/>
          </a:xfrm>
        </p:spPr>
        <p:txBody>
          <a:bodyPr>
            <a:normAutofit/>
          </a:bodyPr>
          <a:lstStyle/>
          <a:p>
            <a:r>
              <a:rPr lang="pt-BR" sz="2400" dirty="0"/>
              <a:t>A elaboração do relatório deveria estar fundamentada nas informações oferecidas por meio de </a:t>
            </a:r>
            <a:r>
              <a:rPr lang="pt-BR" sz="2400" b="1" dirty="0"/>
              <a:t>cards informativos</a:t>
            </a:r>
          </a:p>
        </p:txBody>
      </p:sp>
      <p:sp>
        <p:nvSpPr>
          <p:cNvPr id="7" name="Caixa de Texto 3">
            <a:extLst>
              <a:ext uri="{FF2B5EF4-FFF2-40B4-BE49-F238E27FC236}">
                <a16:creationId xmlns:a16="http://schemas.microsoft.com/office/drawing/2014/main" id="{687BCAF8-504A-6B51-E640-EF5F68DB26F0}"/>
              </a:ext>
            </a:extLst>
          </p:cNvPr>
          <p:cNvSpPr txBox="1"/>
          <p:nvPr/>
        </p:nvSpPr>
        <p:spPr>
          <a:xfrm>
            <a:off x="902367" y="2110289"/>
            <a:ext cx="6593807" cy="1751849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formação de raízes é essencial para o desenvolvimento das estacas. Para isso, a presença de folhas é um fator determinante porque elas mantêm adequado o suprimento de carboidratos, necessários a formação de raízes. Pesquisadores verificaram que a retenção de folhas na planta influencia a velocidade do enraizamento e a ausência de folhas resultou na morte das plantas. </a:t>
            </a:r>
            <a:r>
              <a:rPr lang="pt-BR" sz="11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Será que existe alguma estratégia para promover o crescimento das raízes e a retenção das folhas nas plantas?</a:t>
            </a:r>
            <a:endParaRPr lang="pt-BR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1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9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NETO, U. R. M. Estaquia herbácea DE pessegueiro cv. CHARME, em função de</a:t>
            </a:r>
            <a:endParaRPr lang="pt-BR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9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diferentes concentrações de ácido indolbutírico (AIB) e número de folhas. Revista Brasileira de Agrociência. V. 12, n. 1, 2006. Disponível em &lt;https://periodicos.ufpel.edu.br/ojs2/index.php/CAST/article/view/1296/3324&gt;. Acesso em 27 de out. de 2021.</a:t>
            </a:r>
            <a:endParaRPr lang="pt-BR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ixa de Texto 6">
            <a:extLst>
              <a:ext uri="{FF2B5EF4-FFF2-40B4-BE49-F238E27FC236}">
                <a16:creationId xmlns:a16="http://schemas.microsoft.com/office/drawing/2014/main" id="{13E6C2D0-87F0-686D-88D6-F4E90F4FFC14}"/>
              </a:ext>
            </a:extLst>
          </p:cNvPr>
          <p:cNvSpPr txBox="1"/>
          <p:nvPr/>
        </p:nvSpPr>
        <p:spPr>
          <a:xfrm>
            <a:off x="3304422" y="4278584"/>
            <a:ext cx="6353175" cy="186055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Numerosos compostos químicos podem ser utilizados para favorecer o enraizamento de estacas de plantas enxertadas ou aumentar a eficiência do processo. Sintéticos do fitohormônio auxina são bastantes utilizados, como ácido indolbutírico (AIB), ácido indolacético (AIA) entre outros. As auxinas podem ser aplicadas externamente na base da estaca. A concentração do fitohormônio depende da espécie de planta, sendo necessário realizar testes para detectar a concentração mais eficiente.</a:t>
            </a:r>
          </a:p>
          <a:p>
            <a:r>
              <a:rPr lang="pt-B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pt-BR" sz="9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Embrapa. Produção de Mudas: principais técnicas utilizadas na propagação de fruteiras. 2010. Disponível em &lt;https://ainfo.cnptia.embrapa.br/digital/bitstream/item/77778/1/doc-283.pdf&gt;. Acesso em 27 de out. de 2021.</a:t>
            </a:r>
            <a:endParaRPr lang="pt-BR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1527485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574</TotalTime>
  <Words>1020</Words>
  <Application>Microsoft Office PowerPoint</Application>
  <PresentationFormat>Widescreen</PresentationFormat>
  <Paragraphs>75</Paragraphs>
  <Slides>15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Wingdings 3</vt:lpstr>
      <vt:lpstr>Facetado</vt:lpstr>
      <vt:lpstr>Seminário de Metodologias Ativas Aplicadas e Ensino-aprendizagem: Diálogo das práxis em Letras e Artes </vt:lpstr>
      <vt:lpstr>Aprendizagem baseada em problemas (ABP)</vt:lpstr>
      <vt:lpstr>Aprendizagem baseada em problemas (ABP)</vt:lpstr>
      <vt:lpstr>Ensino de Botânica</vt:lpstr>
      <vt:lpstr>Desafios do ensino de Botânica</vt:lpstr>
      <vt:lpstr>A proposta</vt:lpstr>
      <vt:lpstr>A proposta</vt:lpstr>
      <vt:lpstr>A proposta</vt:lpstr>
      <vt:lpstr>A proposta</vt:lpstr>
      <vt:lpstr>Objetivos de aprendizagem</vt:lpstr>
      <vt:lpstr>Objetivos de aprendizagem</vt:lpstr>
      <vt:lpstr>Avaliação da aprendizagem</vt:lpstr>
      <vt:lpstr>Considerações finais</vt:lpstr>
      <vt:lpstr>REFERÊNCIAS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Camila Leal Ferreira</dc:creator>
  <cp:lastModifiedBy>Andréa Lima Alves</cp:lastModifiedBy>
  <cp:revision>14</cp:revision>
  <dcterms:created xsi:type="dcterms:W3CDTF">2022-06-11T16:47:57Z</dcterms:created>
  <dcterms:modified xsi:type="dcterms:W3CDTF">2022-10-27T13:35:08Z</dcterms:modified>
</cp:coreProperties>
</file>